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sldIdLst>
    <p:sldId id="256" r:id="rId2"/>
    <p:sldId id="341" r:id="rId3"/>
    <p:sldId id="289" r:id="rId4"/>
    <p:sldId id="342" r:id="rId5"/>
    <p:sldId id="343" r:id="rId6"/>
    <p:sldId id="344" r:id="rId7"/>
    <p:sldId id="294" r:id="rId8"/>
    <p:sldId id="293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40" r:id="rId17"/>
    <p:sldId id="303" r:id="rId18"/>
    <p:sldId id="304" r:id="rId19"/>
    <p:sldId id="339" r:id="rId20"/>
    <p:sldId id="305" r:id="rId21"/>
    <p:sldId id="306" r:id="rId22"/>
    <p:sldId id="307" r:id="rId23"/>
    <p:sldId id="30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F5470-D612-44A3-89DE-AA28BE727109}" type="datetimeFigureOut">
              <a:rPr lang="en-US" smtClean="0"/>
              <a:t>1/30/2013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3AE46-F31B-4508-AFB1-52947E48F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3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AF90F72-CA8D-4954-8F0C-4A99B7766A4C}" type="datetime1">
              <a:rPr lang="en-US" smtClean="0"/>
              <a:t>1/30/2013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DABED-BF09-4D77-A7C3-9C9DB984A092}" type="datetime1">
              <a:rPr lang="en-US" smtClean="0"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87D2-5B5A-486D-8F14-8475A9B5356B}" type="datetime1">
              <a:rPr lang="en-US" smtClean="0"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8D63-74EA-4D01-B313-030F36B2AC63}" type="datetime1">
              <a:rPr lang="en-US" smtClean="0"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5AB193A-8C5E-491D-8AB6-0B3C5167AB92}" type="datetime1">
              <a:rPr lang="en-US" smtClean="0"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D065-CD6C-40A1-A5A0-5487B2995FC3}" type="datetime1">
              <a:rPr lang="en-US" smtClean="0"/>
              <a:t>1/30/2013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F4CB-4144-4306-93BC-A3E0F3C4C96F}" type="datetime1">
              <a:rPr lang="en-US" smtClean="0"/>
              <a:t>1/30/2013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21D9-928F-46C2-AE46-86493B31D084}" type="datetime1">
              <a:rPr lang="en-US" smtClean="0"/>
              <a:t>1/30/2013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9688-4263-418B-892A-95B39A845A1D}" type="datetime1">
              <a:rPr lang="en-US" smtClean="0"/>
              <a:t>1/30/2013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5731-B950-4D37-9FB6-15878DEB9581}" type="datetime1">
              <a:rPr lang="en-US" smtClean="0"/>
              <a:t>1/30/2013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295A-BB9F-4C98-A968-4A570DC26C2A}" type="datetime1">
              <a:rPr lang="en-US" smtClean="0"/>
              <a:t>1/30/2013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B421F7-827D-4411-94DA-6ED61583EBF9}" type="datetime1">
              <a:rPr lang="en-US" smtClean="0"/>
              <a:t>1/30/2013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</a:t>
            </a:r>
            <a:r>
              <a:rPr lang="en-US" dirty="0" smtClean="0"/>
              <a:t>to Network </a:t>
            </a:r>
            <a:r>
              <a:rPr lang="en-US" dirty="0"/>
              <a:t>Attacks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INFSCI 1075: Network </a:t>
            </a:r>
            <a:r>
              <a:rPr lang="en-US" dirty="0"/>
              <a:t>Security  – </a:t>
            </a:r>
            <a:r>
              <a:rPr lang="en-US" dirty="0" smtClean="0"/>
              <a:t> Spring 2013</a:t>
            </a:r>
          </a:p>
          <a:p>
            <a:r>
              <a:rPr lang="en-US" dirty="0" smtClean="0"/>
              <a:t>Amir </a:t>
            </a:r>
            <a:r>
              <a:rPr lang="en-US" dirty="0" err="1" smtClean="0"/>
              <a:t>Masoumzadeh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I: </a:t>
            </a:r>
            <a:r>
              <a:rPr lang="en-US" dirty="0" smtClean="0"/>
              <a:t>Reconnaissance (cont</a:t>
            </a:r>
            <a:r>
              <a:rPr lang="en-US" dirty="0"/>
              <a:t>.)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Some attacks do not perform reconnaissance</a:t>
            </a:r>
          </a:p>
          <a:p>
            <a:pPr lvl="1"/>
            <a:r>
              <a:rPr lang="en-US" dirty="0"/>
              <a:t>Commonality of the vulnerabilities</a:t>
            </a:r>
          </a:p>
          <a:p>
            <a:pPr lvl="1"/>
            <a:r>
              <a:rPr lang="en-US" dirty="0"/>
              <a:t>Increases speed of attack - reduces time to attack</a:t>
            </a:r>
          </a:p>
          <a:p>
            <a:r>
              <a:rPr lang="en-US" sz="2800" dirty="0"/>
              <a:t>Reconnaissance methods many times appear to be normal</a:t>
            </a:r>
          </a:p>
          <a:p>
            <a:pPr lvl="1"/>
            <a:r>
              <a:rPr lang="en-US" dirty="0"/>
              <a:t>Make use of commonly available protocols and information services through the information they “leak”</a:t>
            </a:r>
          </a:p>
          <a:p>
            <a:pPr lvl="1"/>
            <a:r>
              <a:rPr lang="en-US" dirty="0"/>
              <a:t>Social engineering</a:t>
            </a:r>
          </a:p>
          <a:p>
            <a:r>
              <a:rPr lang="en-US" sz="2800" dirty="0"/>
              <a:t>Defense</a:t>
            </a:r>
          </a:p>
          <a:p>
            <a:pPr lvl="1"/>
            <a:r>
              <a:rPr lang="en-US" dirty="0"/>
              <a:t>Possible to detect reconnaissance in some cases</a:t>
            </a:r>
          </a:p>
          <a:p>
            <a:pPr lvl="2"/>
            <a:r>
              <a:rPr lang="en-US" dirty="0"/>
              <a:t>Some probes are not very </a:t>
            </a:r>
            <a:r>
              <a:rPr lang="en-US" dirty="0" smtClean="0"/>
              <a:t>stealthy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10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</a:t>
            </a:r>
            <a:r>
              <a:rPr lang="en-US" dirty="0" smtClean="0"/>
              <a:t>II: Exploitation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Attacker breaches services on the target using every-day protocols</a:t>
            </a:r>
          </a:p>
          <a:p>
            <a:pPr lvl="1"/>
            <a:r>
              <a:rPr lang="en-US" dirty="0" smtClean="0"/>
              <a:t>Mostly through bugs in software tools and in design</a:t>
            </a:r>
          </a:p>
          <a:p>
            <a:r>
              <a:rPr lang="en-US" dirty="0" smtClean="0"/>
              <a:t>Types</a:t>
            </a:r>
            <a:endParaRPr lang="en-US" dirty="0"/>
          </a:p>
          <a:p>
            <a:pPr lvl="1"/>
            <a:r>
              <a:rPr lang="en-US" dirty="0"/>
              <a:t>Abuse – </a:t>
            </a:r>
            <a:r>
              <a:rPr lang="en-US" dirty="0" smtClean="0"/>
              <a:t>illegitimate </a:t>
            </a:r>
            <a:r>
              <a:rPr lang="en-US" dirty="0"/>
              <a:t>use of a legitimate mode of </a:t>
            </a:r>
            <a:r>
              <a:rPr lang="en-US" dirty="0" smtClean="0"/>
              <a:t>access</a:t>
            </a:r>
          </a:p>
          <a:p>
            <a:pPr lvl="2"/>
            <a:r>
              <a:rPr lang="en-US" dirty="0"/>
              <a:t>use stolen material to illegitimately obtain access</a:t>
            </a:r>
            <a:endParaRPr lang="en-US" dirty="0" smtClean="0"/>
          </a:p>
          <a:p>
            <a:pPr lvl="2"/>
            <a:r>
              <a:rPr lang="fi-FI" dirty="0"/>
              <a:t>e.g., remoting into a machine with stolen credentials</a:t>
            </a:r>
            <a:endParaRPr lang="en-US" dirty="0"/>
          </a:p>
          <a:p>
            <a:pPr lvl="1"/>
            <a:r>
              <a:rPr lang="en-US" dirty="0"/>
              <a:t>Subversion – </a:t>
            </a:r>
            <a:r>
              <a:rPr lang="en-US" dirty="0" smtClean="0"/>
              <a:t>causing </a:t>
            </a:r>
            <a:r>
              <a:rPr lang="en-US" dirty="0"/>
              <a:t>a service to preform in a way unintended by its designers</a:t>
            </a:r>
            <a:endParaRPr lang="en-US" dirty="0" smtClean="0"/>
          </a:p>
          <a:p>
            <a:pPr lvl="2"/>
            <a:r>
              <a:rPr lang="fi-FI" dirty="0"/>
              <a:t>e.g., cross site </a:t>
            </a:r>
            <a:r>
              <a:rPr lang="fi-FI" dirty="0" smtClean="0"/>
              <a:t>scripting</a:t>
            </a:r>
          </a:p>
          <a:p>
            <a:pPr lvl="1"/>
            <a:r>
              <a:rPr lang="en-US" dirty="0" smtClean="0"/>
              <a:t>Breach – “break” a service, i.e., stop </a:t>
            </a:r>
            <a:r>
              <a:rPr lang="en-US" dirty="0"/>
              <a:t>it, </a:t>
            </a:r>
            <a:r>
              <a:rPr lang="en-US" dirty="0" smtClean="0"/>
              <a:t>and </a:t>
            </a:r>
            <a:r>
              <a:rPr lang="en-US" dirty="0" err="1" smtClean="0"/>
              <a:t>possinly</a:t>
            </a:r>
            <a:r>
              <a:rPr lang="en-US" dirty="0" smtClean="0"/>
              <a:t> </a:t>
            </a:r>
            <a:r>
              <a:rPr lang="en-US" dirty="0"/>
              <a:t>get its </a:t>
            </a:r>
            <a:r>
              <a:rPr lang="en-US" dirty="0" smtClean="0"/>
              <a:t>privileges</a:t>
            </a:r>
          </a:p>
          <a:p>
            <a:pPr lvl="2"/>
            <a:r>
              <a:rPr lang="fi-FI" dirty="0"/>
              <a:t>e.g., buffer overflows, code exploits, etc</a:t>
            </a:r>
            <a:r>
              <a:rPr lang="fi-FI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96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</a:t>
            </a:r>
            <a:r>
              <a:rPr lang="en-US" dirty="0" smtClean="0"/>
              <a:t>III: Reinforcement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After exploitation, increase the level of control over victim</a:t>
            </a:r>
          </a:p>
          <a:p>
            <a:pPr lvl="1"/>
            <a:r>
              <a:rPr lang="en-US" dirty="0"/>
              <a:t>Example - attacker gets user-level access to some services</a:t>
            </a:r>
          </a:p>
          <a:p>
            <a:pPr lvl="1"/>
            <a:r>
              <a:rPr lang="en-US" dirty="0"/>
              <a:t>Attacker elevates it to administrative or root access</a:t>
            </a:r>
          </a:p>
          <a:p>
            <a:r>
              <a:rPr lang="en-US" dirty="0"/>
              <a:t>Also introduce tools in the victim hosts that may aid the attacker further</a:t>
            </a:r>
          </a:p>
          <a:p>
            <a:pPr lvl="1"/>
            <a:r>
              <a:rPr lang="en-US" dirty="0"/>
              <a:t>Perhaps create some backdoors and close the vulnerabilities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02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</a:t>
            </a:r>
            <a:r>
              <a:rPr lang="en-US" dirty="0" smtClean="0"/>
              <a:t>IV: Consolidation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Attacker has complete control over the victim host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dirty="0"/>
              <a:t>Communications are possible covertly through the backdoor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dirty="0"/>
              <a:t>The victim host may initiate communications with the attacker</a:t>
            </a:r>
          </a:p>
          <a:p>
            <a:pPr marL="692150" lvl="1" indent="-347663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fi-FI" dirty="0"/>
              <a:t>Why do attackers use backdoors?</a:t>
            </a:r>
          </a:p>
          <a:p>
            <a:pPr marL="692150" lvl="1" indent="-347663">
              <a:lnSpc>
                <a:spcPct val="80000"/>
              </a:lnSpc>
            </a:pPr>
            <a:r>
              <a:rPr lang="fi-FI" dirty="0"/>
              <a:t>A more reliable access method</a:t>
            </a:r>
          </a:p>
          <a:p>
            <a:pPr marL="987425" lvl="2" indent="-293688">
              <a:lnSpc>
                <a:spcPct val="80000"/>
              </a:lnSpc>
            </a:pPr>
            <a:r>
              <a:rPr lang="fi-FI" dirty="0"/>
              <a:t>Machine may crash (especially depending on the exploit)</a:t>
            </a:r>
          </a:p>
          <a:p>
            <a:pPr marL="987425" lvl="2" indent="-293688">
              <a:lnSpc>
                <a:spcPct val="80000"/>
              </a:lnSpc>
            </a:pPr>
            <a:r>
              <a:rPr lang="fi-FI" dirty="0"/>
              <a:t>Machine may be patched by administrator</a:t>
            </a:r>
          </a:p>
          <a:p>
            <a:pPr marL="987425" lvl="2" indent="-293688">
              <a:lnSpc>
                <a:spcPct val="80000"/>
              </a:lnSpc>
            </a:pPr>
            <a:r>
              <a:rPr lang="fi-FI" dirty="0"/>
              <a:t>Prevent another attacker from gaining access</a:t>
            </a:r>
          </a:p>
          <a:p>
            <a:pPr marL="987425" lvl="2" indent="-293688">
              <a:lnSpc>
                <a:spcPct val="80000"/>
              </a:lnSpc>
            </a:pPr>
            <a:r>
              <a:rPr lang="fi-FI" dirty="0"/>
              <a:t>Less likely to attract </a:t>
            </a:r>
            <a:r>
              <a:rPr lang="fi-FI" dirty="0" smtClean="0"/>
              <a:t>attention from 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50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</a:t>
            </a:r>
            <a:r>
              <a:rPr lang="en-US" dirty="0" smtClean="0"/>
              <a:t>V: Pillage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this stage the attacker has reached the goal and can </a:t>
            </a:r>
            <a:r>
              <a:rPr lang="en-US" dirty="0" smtClean="0"/>
              <a:t>now</a:t>
            </a:r>
            <a:endParaRPr lang="en-US" dirty="0"/>
          </a:p>
          <a:p>
            <a:pPr lvl="1"/>
            <a:r>
              <a:rPr lang="en-US" dirty="0"/>
              <a:t>Steal sensitive info / IP</a:t>
            </a:r>
          </a:p>
          <a:p>
            <a:pPr lvl="1"/>
            <a:r>
              <a:rPr lang="en-US" dirty="0"/>
              <a:t>Remove / alter data</a:t>
            </a:r>
          </a:p>
          <a:p>
            <a:pPr lvl="1"/>
            <a:r>
              <a:rPr lang="en-US" dirty="0"/>
              <a:t>Use the target machine for further attack (as zombie)</a:t>
            </a:r>
          </a:p>
          <a:p>
            <a:r>
              <a:rPr lang="en-US" dirty="0"/>
              <a:t>May be more noticeable to defenders at this point</a:t>
            </a:r>
          </a:p>
          <a:p>
            <a:pPr lvl="1"/>
            <a:r>
              <a:rPr lang="en-US" dirty="0"/>
              <a:t>Strange behavior</a:t>
            </a:r>
          </a:p>
          <a:p>
            <a:pPr lvl="1"/>
            <a:r>
              <a:rPr lang="en-US" dirty="0"/>
              <a:t>Further attack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But not </a:t>
            </a:r>
            <a:r>
              <a:rPr lang="en-US" dirty="0"/>
              <a:t>necessary true</a:t>
            </a:r>
          </a:p>
          <a:p>
            <a:pPr lvl="2"/>
            <a:r>
              <a:rPr lang="en-US" dirty="0"/>
              <a:t>A patient / seasoned attacker will be both careful and </a:t>
            </a:r>
            <a:r>
              <a:rPr lang="en-US" dirty="0" smtClean="0"/>
              <a:t>crafty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50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Attack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7078928"/>
              </p:ext>
            </p:extLst>
          </p:nvPr>
        </p:nvGraphicFramePr>
        <p:xfrm>
          <a:off x="257175" y="1295400"/>
          <a:ext cx="8620125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OpenOffice.org" r:id="rId3" imgW="9250200" imgH="5232960" progId="opendocument.CalcDocument.1">
                  <p:embed/>
                </p:oleObj>
              </mc:Choice>
              <mc:Fallback>
                <p:oleObj name="OpenOffice.org" r:id="rId3" imgW="9250200" imgH="5232960" progId="opendocument.CalcDocument.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1295400"/>
                        <a:ext cx="8620125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750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Model of Attack Process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Slightly different, but essentially the same steps (note the similarities)</a:t>
            </a:r>
          </a:p>
          <a:p>
            <a:endParaRPr lang="en-US" dirty="0" smtClean="0"/>
          </a:p>
          <a:p>
            <a:r>
              <a:rPr lang="en-US" dirty="0" smtClean="0"/>
              <a:t>Phases</a:t>
            </a:r>
          </a:p>
          <a:p>
            <a:pPr lvl="1"/>
            <a:r>
              <a:rPr lang="en-US" dirty="0" smtClean="0"/>
              <a:t>Reconnaissance</a:t>
            </a:r>
          </a:p>
          <a:p>
            <a:pPr lvl="1"/>
            <a:r>
              <a:rPr lang="en-US" dirty="0" smtClean="0"/>
              <a:t>Scanning</a:t>
            </a:r>
          </a:p>
          <a:p>
            <a:pPr lvl="1"/>
            <a:r>
              <a:rPr lang="en-US" dirty="0" smtClean="0"/>
              <a:t>Gaining access</a:t>
            </a:r>
          </a:p>
          <a:p>
            <a:pPr lvl="1"/>
            <a:r>
              <a:rPr lang="en-US" dirty="0" smtClean="0"/>
              <a:t>Maintaining access</a:t>
            </a:r>
          </a:p>
          <a:p>
            <a:pPr lvl="1"/>
            <a:r>
              <a:rPr lang="en-US" dirty="0" smtClean="0"/>
              <a:t>Covering tracks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3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Classifying Attacks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Network attacks can be grouped and classified in many ways</a:t>
            </a:r>
          </a:p>
          <a:p>
            <a:pPr lvl="1"/>
            <a:r>
              <a:rPr lang="en-US" dirty="0" smtClean="0"/>
              <a:t>Attacker origin</a:t>
            </a:r>
            <a:endParaRPr lang="en-US" dirty="0"/>
          </a:p>
          <a:p>
            <a:pPr lvl="2"/>
            <a:r>
              <a:rPr lang="en-US" dirty="0"/>
              <a:t>e.g., Insider / Outsider</a:t>
            </a:r>
          </a:p>
          <a:p>
            <a:pPr lvl="1"/>
            <a:r>
              <a:rPr lang="en-US" dirty="0"/>
              <a:t>Level of </a:t>
            </a:r>
            <a:r>
              <a:rPr lang="en-US" dirty="0" smtClean="0"/>
              <a:t>organization</a:t>
            </a:r>
            <a:endParaRPr lang="en-US" dirty="0"/>
          </a:p>
          <a:p>
            <a:pPr lvl="1"/>
            <a:r>
              <a:rPr lang="en-US" dirty="0"/>
              <a:t>Attack dynamics</a:t>
            </a:r>
          </a:p>
          <a:p>
            <a:pPr lvl="2"/>
            <a:r>
              <a:rPr lang="en-US" dirty="0"/>
              <a:t>e.g., Active / Passive</a:t>
            </a:r>
          </a:p>
          <a:p>
            <a:pPr lvl="1"/>
            <a:r>
              <a:rPr lang="en-US" dirty="0"/>
              <a:t>Threat </a:t>
            </a:r>
            <a:r>
              <a:rPr lang="en-US" dirty="0" smtClean="0"/>
              <a:t>vector</a:t>
            </a:r>
            <a:endParaRPr lang="en-US" dirty="0"/>
          </a:p>
          <a:p>
            <a:pPr lvl="2"/>
            <a:r>
              <a:rPr lang="en-US" dirty="0"/>
              <a:t>e.g., disclosure, deception, disruption, usurpation</a:t>
            </a:r>
          </a:p>
          <a:p>
            <a:r>
              <a:rPr lang="en-US" dirty="0"/>
              <a:t>No approved, formal classifications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50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Origin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Insider and Outsider</a:t>
            </a:r>
          </a:p>
          <a:p>
            <a:pPr lvl="1"/>
            <a:r>
              <a:rPr lang="en-US" dirty="0"/>
              <a:t>Both insiders and outsiders pose very real potential threats</a:t>
            </a:r>
          </a:p>
          <a:p>
            <a:pPr lvl="1"/>
            <a:r>
              <a:rPr lang="en-US" dirty="0"/>
              <a:t>Each situation has pros and cons</a:t>
            </a:r>
          </a:p>
          <a:p>
            <a:pPr lvl="1"/>
            <a:r>
              <a:rPr lang="en-US" dirty="0"/>
              <a:t>An external threat </a:t>
            </a:r>
            <a:r>
              <a:rPr lang="en-US" dirty="0" smtClean="0"/>
              <a:t>can </a:t>
            </a:r>
            <a:r>
              <a:rPr lang="en-US" dirty="0"/>
              <a:t>get insider </a:t>
            </a:r>
            <a:r>
              <a:rPr lang="en-US" dirty="0" smtClean="0"/>
              <a:t>access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50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Organization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Structured and Unstructured</a:t>
            </a:r>
          </a:p>
          <a:p>
            <a:pPr lvl="1"/>
            <a:r>
              <a:rPr lang="en-US" dirty="0"/>
              <a:t>Does the threat have a formal methodology, financial sponsor and defined objective?</a:t>
            </a:r>
          </a:p>
          <a:p>
            <a:pPr lvl="2"/>
            <a:r>
              <a:rPr lang="en-US" dirty="0"/>
              <a:t>More dangerous, could be long term and subtle</a:t>
            </a:r>
          </a:p>
          <a:p>
            <a:pPr lvl="1"/>
            <a:r>
              <a:rPr lang="en-US" dirty="0"/>
              <a:t>Threat is one of intellectual curiosity or mindless instantiation of automated code</a:t>
            </a:r>
          </a:p>
          <a:p>
            <a:pPr lvl="2"/>
            <a:r>
              <a:rPr lang="en-US" dirty="0"/>
              <a:t>Recreational crackers, script kiddies and the like – seeking for notoriety</a:t>
            </a:r>
          </a:p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Human curiosity and fame</a:t>
            </a:r>
          </a:p>
          <a:p>
            <a:pPr lvl="1"/>
            <a:r>
              <a:rPr lang="en-US" dirty="0" smtClean="0"/>
              <a:t>Anti-Establishment</a:t>
            </a:r>
          </a:p>
          <a:p>
            <a:pPr lvl="1"/>
            <a:r>
              <a:rPr lang="en-US" dirty="0" smtClean="0"/>
              <a:t>Economic motivations</a:t>
            </a:r>
          </a:p>
          <a:p>
            <a:pPr lvl="1"/>
            <a:r>
              <a:rPr lang="en-US" dirty="0" err="1" smtClean="0"/>
              <a:t>Hacktivism</a:t>
            </a:r>
            <a:endParaRPr lang="en-US" dirty="0" smtClean="0"/>
          </a:p>
          <a:p>
            <a:pPr lvl="1"/>
            <a:r>
              <a:rPr lang="en-US" dirty="0" err="1" smtClean="0"/>
              <a:t>Cyberwarfare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96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Homework 1 is due Jan. 29, 11AM</a:t>
            </a:r>
          </a:p>
          <a:p>
            <a:r>
              <a:rPr lang="en-US" dirty="0" smtClean="0"/>
              <a:t>Lab 1 is due Feb. 5, 11AM</a:t>
            </a:r>
          </a:p>
          <a:p>
            <a:pPr lvl="1"/>
            <a:r>
              <a:rPr lang="en-US" dirty="0" smtClean="0"/>
              <a:t>Groups of two (or individual)</a:t>
            </a:r>
          </a:p>
          <a:p>
            <a:pPr lvl="1"/>
            <a:r>
              <a:rPr lang="en-US" dirty="0" smtClean="0"/>
              <a:t>Lab may take up to 2 hours depending on your knowledge of networks</a:t>
            </a:r>
          </a:p>
          <a:p>
            <a:pPr lvl="1"/>
            <a:r>
              <a:rPr lang="en-US" dirty="0" smtClean="0"/>
              <a:t>You can do it on your own machine</a:t>
            </a:r>
          </a:p>
          <a:p>
            <a:pPr lvl="1"/>
            <a:r>
              <a:rPr lang="en-US" dirty="0" smtClean="0"/>
              <a:t>Schedule for the lab will be posted</a:t>
            </a:r>
          </a:p>
          <a:p>
            <a:r>
              <a:rPr lang="en-US" dirty="0" smtClean="0"/>
              <a:t>Typing is appreciated!</a:t>
            </a:r>
          </a:p>
          <a:p>
            <a:pPr lvl="1"/>
            <a:r>
              <a:rPr lang="en-US" dirty="0" smtClean="0"/>
              <a:t>But it is </a:t>
            </a:r>
            <a:r>
              <a:rPr lang="en-US" dirty="0"/>
              <a:t>not required as long as your handwriting is readable </a:t>
            </a:r>
          </a:p>
          <a:p>
            <a:r>
              <a:rPr lang="en-US" dirty="0" smtClean="0"/>
              <a:t>I will collect your assignments at the end of the class</a:t>
            </a:r>
          </a:p>
          <a:p>
            <a:r>
              <a:rPr lang="en-US" dirty="0" smtClean="0"/>
              <a:t>If you prefer digital submission send PDF to GSA, CC me</a:t>
            </a:r>
          </a:p>
          <a:p>
            <a:pPr lvl="1"/>
            <a:r>
              <a:rPr lang="en-US" dirty="0" smtClean="0"/>
              <a:t>Subject: IS1075: Homework 1 submission</a:t>
            </a:r>
          </a:p>
          <a:p>
            <a:r>
              <a:rPr lang="en-US" dirty="0" smtClean="0"/>
              <a:t>Do not forget to cite any reference you use </a:t>
            </a:r>
            <a:r>
              <a:rPr lang="en-US" dirty="0"/>
              <a:t>(other than the </a:t>
            </a:r>
            <a:r>
              <a:rPr lang="en-US" dirty="0" smtClean="0"/>
              <a:t>textbooks)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25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Dynamics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Passive – no active movement against target</a:t>
            </a:r>
          </a:p>
          <a:p>
            <a:pPr lvl="1"/>
            <a:r>
              <a:rPr lang="en-US" dirty="0"/>
              <a:t>Passive attacks are hard to detect – they should be prevented if possible.</a:t>
            </a:r>
          </a:p>
          <a:p>
            <a:r>
              <a:rPr lang="en-US" dirty="0" smtClean="0"/>
              <a:t>Active </a:t>
            </a:r>
            <a:r>
              <a:rPr lang="en-US" dirty="0"/>
              <a:t>– actions are taken to gain information, corrupt, </a:t>
            </a:r>
            <a:r>
              <a:rPr lang="en-US" dirty="0" smtClean="0"/>
              <a:t>isolate</a:t>
            </a:r>
            <a:r>
              <a:rPr lang="en-US" dirty="0"/>
              <a:t>, disable or gain access to a target.</a:t>
            </a:r>
          </a:p>
          <a:p>
            <a:pPr lvl="1"/>
            <a:r>
              <a:rPr lang="en-US" dirty="0"/>
              <a:t>Active attacks are hard to prevent – they should be detected and responded to as quickly as possible.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6" name="Picture 4" descr="attack_classificatio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276600"/>
            <a:ext cx="6345381" cy="309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750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Classifying Threats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Disclosure – release of information (private or not)</a:t>
            </a:r>
          </a:p>
          <a:p>
            <a:pPr lvl="1"/>
            <a:r>
              <a:rPr lang="en-US" dirty="0"/>
              <a:t>Example: traffic sniffing, </a:t>
            </a:r>
            <a:r>
              <a:rPr lang="en-US" dirty="0" smtClean="0"/>
              <a:t>traffic </a:t>
            </a:r>
            <a:r>
              <a:rPr lang="en-US" dirty="0"/>
              <a:t>analysis, information theft, etc.</a:t>
            </a:r>
          </a:p>
          <a:p>
            <a:r>
              <a:rPr lang="en-US" dirty="0"/>
              <a:t>Deception – forgery of identity and messages</a:t>
            </a:r>
          </a:p>
          <a:p>
            <a:pPr lvl="1"/>
            <a:r>
              <a:rPr lang="en-US" dirty="0"/>
              <a:t>Message replay, man in the middle, identity theft (system and personal)</a:t>
            </a:r>
          </a:p>
          <a:p>
            <a:r>
              <a:rPr lang="en-US" dirty="0"/>
              <a:t>Disruption – inhibition of normal operation</a:t>
            </a:r>
          </a:p>
          <a:p>
            <a:pPr lvl="1"/>
            <a:r>
              <a:rPr lang="en-US" dirty="0"/>
              <a:t>Denial of Service (traffic flood, machine crash, etc.)</a:t>
            </a:r>
          </a:p>
          <a:p>
            <a:r>
              <a:rPr lang="en-US" dirty="0"/>
              <a:t>Usurpation – unauthorized control of a system</a:t>
            </a:r>
          </a:p>
          <a:p>
            <a:pPr lvl="1"/>
            <a:r>
              <a:rPr lang="en-US" dirty="0"/>
              <a:t>Privilege escalation, </a:t>
            </a:r>
            <a:r>
              <a:rPr lang="en-US" dirty="0" err="1"/>
              <a:t>trojans</a:t>
            </a:r>
            <a:r>
              <a:rPr lang="en-US" dirty="0"/>
              <a:t>, zombies, etc.</a:t>
            </a:r>
          </a:p>
          <a:p>
            <a:r>
              <a:rPr lang="en-US" dirty="0"/>
              <a:t>Repudiation – denial of action</a:t>
            </a:r>
          </a:p>
          <a:p>
            <a:pPr lvl="1"/>
            <a:r>
              <a:rPr lang="en-US" dirty="0"/>
              <a:t>Log removal / editing</a:t>
            </a:r>
            <a:r>
              <a:rPr lang="en-US"/>
              <a:t>, </a:t>
            </a:r>
            <a:r>
              <a:rPr lang="en-US" smtClean="0"/>
              <a:t>etc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50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</a:t>
            </a:r>
            <a:r>
              <a:rPr lang="en-US" dirty="0" smtClean="0"/>
              <a:t>Threats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STRIDE model</a:t>
            </a:r>
          </a:p>
          <a:p>
            <a:pPr lvl="1"/>
            <a:r>
              <a:rPr lang="en-US" dirty="0" smtClean="0"/>
              <a:t>Spoofing identity</a:t>
            </a:r>
          </a:p>
          <a:p>
            <a:pPr lvl="1"/>
            <a:r>
              <a:rPr lang="en-US" dirty="0" smtClean="0"/>
              <a:t>Tampering with data</a:t>
            </a:r>
          </a:p>
          <a:p>
            <a:pPr lvl="1"/>
            <a:r>
              <a:rPr lang="en-US" dirty="0" smtClean="0"/>
              <a:t>Repudiation</a:t>
            </a:r>
          </a:p>
          <a:p>
            <a:pPr lvl="1"/>
            <a:r>
              <a:rPr lang="en-US" dirty="0" smtClean="0"/>
              <a:t>Information disclosure</a:t>
            </a:r>
          </a:p>
          <a:p>
            <a:pPr lvl="1"/>
            <a:r>
              <a:rPr lang="en-US" dirty="0" smtClean="0"/>
              <a:t>Denial of service</a:t>
            </a:r>
          </a:p>
          <a:p>
            <a:pPr lvl="1"/>
            <a:r>
              <a:rPr lang="en-US" dirty="0" smtClean="0"/>
              <a:t>Elevation of privilege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50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Attacks are sophisticated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Many attacks consists of a series of smaller attacks</a:t>
            </a:r>
          </a:p>
          <a:p>
            <a:pPr lvl="1"/>
            <a:r>
              <a:rPr lang="en-US" dirty="0" smtClean="0"/>
              <a:t>Scenario </a:t>
            </a:r>
            <a:r>
              <a:rPr lang="en-US" dirty="0"/>
              <a:t>1</a:t>
            </a:r>
          </a:p>
          <a:p>
            <a:pPr lvl="2"/>
            <a:r>
              <a:rPr lang="en-US" dirty="0"/>
              <a:t>An attacker may first </a:t>
            </a:r>
            <a:r>
              <a:rPr lang="en-US" dirty="0">
                <a:solidFill>
                  <a:srgbClr val="FF0000"/>
                </a:solidFill>
              </a:rPr>
              <a:t>passively</a:t>
            </a:r>
            <a:r>
              <a:rPr lang="en-US" dirty="0"/>
              <a:t> gain, analyze and sniff traffic</a:t>
            </a:r>
          </a:p>
          <a:p>
            <a:pPr lvl="2"/>
            <a:r>
              <a:rPr lang="en-US" dirty="0" err="1"/>
              <a:t>He/She</a:t>
            </a:r>
            <a:r>
              <a:rPr lang="en-US" dirty="0"/>
              <a:t> may use this information to </a:t>
            </a:r>
            <a:r>
              <a:rPr lang="en-US" dirty="0">
                <a:solidFill>
                  <a:srgbClr val="FF0000"/>
                </a:solidFill>
              </a:rPr>
              <a:t>usurp</a:t>
            </a:r>
            <a:r>
              <a:rPr lang="en-US" dirty="0"/>
              <a:t> control of a system</a:t>
            </a:r>
          </a:p>
          <a:p>
            <a:pPr lvl="2"/>
            <a:r>
              <a:rPr lang="en-US" dirty="0"/>
              <a:t>Once he/she has control of the target, he/she may </a:t>
            </a:r>
            <a:r>
              <a:rPr lang="en-US" dirty="0">
                <a:solidFill>
                  <a:srgbClr val="FF0000"/>
                </a:solidFill>
              </a:rPr>
              <a:t>steal</a:t>
            </a:r>
            <a:r>
              <a:rPr lang="en-US" dirty="0"/>
              <a:t> information (credit cards, SSNs,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Then </a:t>
            </a:r>
            <a:r>
              <a:rPr lang="en-US" dirty="0">
                <a:solidFill>
                  <a:srgbClr val="FF0000"/>
                </a:solidFill>
              </a:rPr>
              <a:t>alter the logs</a:t>
            </a:r>
            <a:r>
              <a:rPr lang="en-US" dirty="0"/>
              <a:t> to erase the evidence</a:t>
            </a:r>
          </a:p>
          <a:p>
            <a:pPr lvl="1"/>
            <a:r>
              <a:rPr lang="en-US" dirty="0"/>
              <a:t>Scenario 2</a:t>
            </a:r>
          </a:p>
          <a:p>
            <a:pPr lvl="2"/>
            <a:r>
              <a:rPr lang="en-US" dirty="0"/>
              <a:t>An attacker may gain access to a machine using a </a:t>
            </a:r>
            <a:r>
              <a:rPr lang="en-US" dirty="0" err="1"/>
              <a:t>trojan</a:t>
            </a:r>
            <a:r>
              <a:rPr lang="en-US" dirty="0"/>
              <a:t> installed on a torrent download</a:t>
            </a:r>
          </a:p>
          <a:p>
            <a:pPr lvl="2"/>
            <a:r>
              <a:rPr lang="en-US" dirty="0"/>
              <a:t>Once the </a:t>
            </a:r>
            <a:r>
              <a:rPr lang="en-US" dirty="0" err="1">
                <a:solidFill>
                  <a:srgbClr val="FF0000"/>
                </a:solidFill>
              </a:rPr>
              <a:t>trojan</a:t>
            </a:r>
            <a:r>
              <a:rPr lang="en-US" dirty="0"/>
              <a:t> is active, it </a:t>
            </a:r>
            <a:r>
              <a:rPr lang="en-US" dirty="0">
                <a:solidFill>
                  <a:srgbClr val="FF0000"/>
                </a:solidFill>
              </a:rPr>
              <a:t>advertises itself to the attacker</a:t>
            </a:r>
          </a:p>
          <a:p>
            <a:pPr lvl="2"/>
            <a:r>
              <a:rPr lang="en-US" dirty="0"/>
              <a:t>The attacker uses the </a:t>
            </a:r>
            <a:r>
              <a:rPr lang="en-US" dirty="0" err="1"/>
              <a:t>trojan</a:t>
            </a:r>
            <a:r>
              <a:rPr lang="en-US" dirty="0"/>
              <a:t> to </a:t>
            </a:r>
            <a:r>
              <a:rPr lang="en-US" dirty="0">
                <a:solidFill>
                  <a:srgbClr val="FF0000"/>
                </a:solidFill>
              </a:rPr>
              <a:t>further compromise</a:t>
            </a:r>
            <a:r>
              <a:rPr lang="en-US" dirty="0"/>
              <a:t> the target by </a:t>
            </a:r>
            <a:r>
              <a:rPr lang="en-US" dirty="0">
                <a:solidFill>
                  <a:srgbClr val="FF0000"/>
                </a:solidFill>
              </a:rPr>
              <a:t>installing </a:t>
            </a:r>
            <a:r>
              <a:rPr lang="en-US" dirty="0" smtClean="0">
                <a:solidFill>
                  <a:srgbClr val="FF0000"/>
                </a:solidFill>
              </a:rPr>
              <a:t>a zombie</a:t>
            </a:r>
            <a:r>
              <a:rPr lang="en-US" dirty="0" smtClean="0"/>
              <a:t> </a:t>
            </a:r>
            <a:r>
              <a:rPr lang="en-US" dirty="0"/>
              <a:t>software</a:t>
            </a:r>
          </a:p>
          <a:p>
            <a:pPr lvl="2"/>
            <a:r>
              <a:rPr lang="en-US" dirty="0"/>
              <a:t>The attacker may then use all of the zombies he/she has collected to </a:t>
            </a:r>
            <a:r>
              <a:rPr lang="en-US" dirty="0">
                <a:solidFill>
                  <a:srgbClr val="FF0000"/>
                </a:solidFill>
              </a:rPr>
              <a:t>launch a </a:t>
            </a:r>
            <a:r>
              <a:rPr lang="en-US" dirty="0" err="1">
                <a:solidFill>
                  <a:srgbClr val="FF0000"/>
                </a:solidFill>
              </a:rPr>
              <a:t>DoS</a:t>
            </a:r>
            <a:r>
              <a:rPr lang="en-US" dirty="0"/>
              <a:t> attack against the real target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50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Attack process</a:t>
            </a:r>
          </a:p>
          <a:p>
            <a:pPr lvl="1"/>
            <a:r>
              <a:rPr lang="fr-FR" dirty="0"/>
              <a:t>Reconnaissance</a:t>
            </a:r>
          </a:p>
          <a:p>
            <a:pPr lvl="1"/>
            <a:r>
              <a:rPr lang="fr-FR" dirty="0"/>
              <a:t>Exploitation</a:t>
            </a:r>
          </a:p>
          <a:p>
            <a:pPr lvl="1"/>
            <a:r>
              <a:rPr lang="fr-FR" dirty="0" err="1"/>
              <a:t>Reinforcement</a:t>
            </a:r>
            <a:endParaRPr lang="fr-FR" dirty="0"/>
          </a:p>
          <a:p>
            <a:pPr lvl="1"/>
            <a:r>
              <a:rPr lang="fr-FR" dirty="0"/>
              <a:t>Consolidation</a:t>
            </a:r>
          </a:p>
          <a:p>
            <a:pPr lvl="1"/>
            <a:r>
              <a:rPr lang="fr-FR" dirty="0"/>
              <a:t>Pillage</a:t>
            </a:r>
            <a:endParaRPr lang="en-US" dirty="0"/>
          </a:p>
          <a:p>
            <a:r>
              <a:rPr lang="en-US" dirty="0" smtClean="0"/>
              <a:t>Classifying attacks &amp; threats</a:t>
            </a:r>
          </a:p>
          <a:p>
            <a:endParaRPr lang="en-US" dirty="0"/>
          </a:p>
          <a:p>
            <a:r>
              <a:rPr lang="en-US" dirty="0" smtClean="0"/>
              <a:t>Next lectures:</a:t>
            </a:r>
          </a:p>
          <a:p>
            <a:pPr lvl="1"/>
            <a:r>
              <a:rPr lang="en-US" dirty="0" smtClean="0"/>
              <a:t>Attacks, Exploits, and Vulnerabilities</a:t>
            </a:r>
          </a:p>
          <a:p>
            <a:pPr lvl="1"/>
            <a:r>
              <a:rPr lang="en-US" dirty="0" smtClean="0"/>
              <a:t>Network Defense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10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Review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fi-FI" dirty="0"/>
              <a:t>A threat is a potential violation of security</a:t>
            </a:r>
          </a:p>
          <a:p>
            <a:pPr lvl="1"/>
            <a:r>
              <a:rPr lang="fi-FI" dirty="0"/>
              <a:t>Violation may not actually occur, but it might occur</a:t>
            </a:r>
          </a:p>
          <a:p>
            <a:pPr lvl="1"/>
            <a:r>
              <a:rPr lang="fi-FI" dirty="0"/>
              <a:t>Need to be prepared against threats</a:t>
            </a:r>
          </a:p>
          <a:p>
            <a:pPr lvl="1"/>
            <a:r>
              <a:rPr lang="fi-FI" dirty="0"/>
              <a:t>Typical threats - disclosure, deception, disruption, usurpation</a:t>
            </a:r>
          </a:p>
          <a:p>
            <a:pPr lvl="0"/>
            <a:r>
              <a:rPr lang="fi-FI" dirty="0"/>
              <a:t>An attack is any action that compromises the security of information</a:t>
            </a:r>
          </a:p>
          <a:p>
            <a:pPr lvl="1"/>
            <a:r>
              <a:rPr lang="fi-FI" dirty="0"/>
              <a:t>It is an actual violation!</a:t>
            </a:r>
          </a:p>
          <a:p>
            <a:pPr lvl="1"/>
            <a:r>
              <a:rPr lang="fi-FI" dirty="0"/>
              <a:t>Can be classified based on information flow, nature of attack, nature of attacker,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85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Network Attacks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 security breach due to a </a:t>
            </a:r>
            <a:r>
              <a:rPr lang="en-US" dirty="0" smtClean="0"/>
              <a:t>“standard </a:t>
            </a:r>
            <a:r>
              <a:rPr lang="en-US" dirty="0"/>
              <a:t>threat” does not occur instantly.</a:t>
            </a:r>
          </a:p>
          <a:p>
            <a:pPr lvl="0"/>
            <a:r>
              <a:rPr lang="en-US" dirty="0"/>
              <a:t>Computer cracking/hacking is often a long process involving</a:t>
            </a:r>
          </a:p>
          <a:p>
            <a:pPr lvl="1"/>
            <a:r>
              <a:rPr lang="en-US" dirty="0"/>
              <a:t>Locating a target</a:t>
            </a:r>
          </a:p>
          <a:p>
            <a:pPr lvl="1"/>
            <a:r>
              <a:rPr lang="en-US" dirty="0"/>
              <a:t>Researching the </a:t>
            </a:r>
            <a:r>
              <a:rPr lang="en-US" dirty="0" smtClean="0"/>
              <a:t>target</a:t>
            </a:r>
            <a:endParaRPr lang="en-US" dirty="0"/>
          </a:p>
          <a:p>
            <a:pPr lvl="1"/>
            <a:r>
              <a:rPr lang="en-US" dirty="0"/>
              <a:t>Penetrating the target</a:t>
            </a:r>
          </a:p>
          <a:p>
            <a:pPr lvl="1"/>
            <a:r>
              <a:rPr lang="en-US" dirty="0"/>
              <a:t>Exploiting the target</a:t>
            </a:r>
          </a:p>
          <a:p>
            <a:pPr lvl="1"/>
            <a:r>
              <a:rPr lang="en-US" dirty="0"/>
              <a:t>Covering up</a:t>
            </a:r>
          </a:p>
          <a:p>
            <a:pPr lvl="0"/>
            <a:r>
              <a:rPr lang="en-US" dirty="0"/>
              <a:t>It is rarely as seen in popular media</a:t>
            </a:r>
          </a:p>
          <a:p>
            <a:pPr lvl="0"/>
            <a:r>
              <a:rPr lang="en-US" dirty="0"/>
              <a:t>There are never any fancy </a:t>
            </a:r>
            <a:r>
              <a:rPr lang="en-US" dirty="0" smtClean="0"/>
              <a:t>“hacker GUIs</a:t>
            </a:r>
            <a:r>
              <a:rPr lang="en-US" dirty="0"/>
              <a:t>”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82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Network </a:t>
            </a:r>
            <a:r>
              <a:rPr lang="fi-FI" dirty="0" smtClean="0"/>
              <a:t>Attacks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There are also many different types of network attacks</a:t>
            </a:r>
          </a:p>
          <a:p>
            <a:pPr lvl="1"/>
            <a:r>
              <a:rPr lang="en-US" dirty="0"/>
              <a:t>Attackers may aim to disable a target, gain information from a target, gain control of a target, etc.</a:t>
            </a:r>
          </a:p>
          <a:p>
            <a:pPr lvl="1"/>
            <a:r>
              <a:rPr lang="en-US" dirty="0"/>
              <a:t>The intent of an attack may range from an </a:t>
            </a:r>
            <a:r>
              <a:rPr lang="en-US" dirty="0" smtClean="0"/>
              <a:t>“innocent </a:t>
            </a:r>
            <a:r>
              <a:rPr lang="en-US" dirty="0"/>
              <a:t>prank” to serious theft and malice</a:t>
            </a:r>
          </a:p>
          <a:p>
            <a:r>
              <a:rPr lang="en-US" dirty="0"/>
              <a:t>An attack, whether </a:t>
            </a:r>
            <a:r>
              <a:rPr lang="en-US" dirty="0" smtClean="0"/>
              <a:t>“successful</a:t>
            </a:r>
            <a:r>
              <a:rPr lang="en-US" dirty="0"/>
              <a:t>” or </a:t>
            </a:r>
            <a:r>
              <a:rPr lang="en-US" dirty="0" smtClean="0"/>
              <a:t>“unsuccessful</a:t>
            </a:r>
            <a:r>
              <a:rPr lang="en-US" dirty="0"/>
              <a:t>”, may result in serious damage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., Hardware damage, data loss, reputation damage, IP loss or disclosure, wasted time,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79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Security Breach as a Process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 effectively detect and defend against </a:t>
            </a:r>
            <a:r>
              <a:rPr lang="en-US" dirty="0" smtClean="0"/>
              <a:t>intrusions</a:t>
            </a:r>
            <a:r>
              <a:rPr lang="en-US" dirty="0"/>
              <a:t>, we must first understand the attack </a:t>
            </a:r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i.e</a:t>
            </a:r>
            <a:r>
              <a:rPr lang="en-US" dirty="0"/>
              <a:t>., actions needed to compromise a target</a:t>
            </a:r>
          </a:p>
          <a:p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many (similar) models of the attack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0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Attack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Reconnaissance</a:t>
            </a:r>
          </a:p>
          <a:p>
            <a:r>
              <a:rPr lang="fr-FR" dirty="0"/>
              <a:t>Exploitation</a:t>
            </a:r>
          </a:p>
          <a:p>
            <a:r>
              <a:rPr lang="fr-FR" dirty="0" err="1"/>
              <a:t>Reinforcement</a:t>
            </a:r>
            <a:endParaRPr lang="fr-FR" dirty="0"/>
          </a:p>
          <a:p>
            <a:r>
              <a:rPr lang="fr-FR" dirty="0"/>
              <a:t>Consolidation</a:t>
            </a:r>
          </a:p>
          <a:p>
            <a:r>
              <a:rPr lang="fr-FR" dirty="0" smtClean="0"/>
              <a:t>Pillage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198562"/>
            <a:ext cx="3886200" cy="5157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81000" y="56782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Reference:  The </a:t>
            </a:r>
            <a:r>
              <a:rPr lang="en-US" dirty="0"/>
              <a:t>Tao of Network Security Monitoring - Beyond Intrusion </a:t>
            </a:r>
            <a:r>
              <a:rPr lang="en-US" dirty="0" smtClean="0"/>
              <a:t>Detection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6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I: Reconnaissance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Attacker confirms a variety of properties of the victim</a:t>
            </a:r>
          </a:p>
          <a:p>
            <a:pPr marL="692150" lvl="1" indent="-347663">
              <a:lnSpc>
                <a:spcPct val="90000"/>
              </a:lnSpc>
            </a:pPr>
            <a:r>
              <a:rPr lang="en-US" dirty="0"/>
              <a:t>Connectivity, services, vulnerable applications</a:t>
            </a:r>
          </a:p>
          <a:p>
            <a:pPr marL="692150" lvl="1" indent="-347663">
              <a:lnSpc>
                <a:spcPct val="90000"/>
              </a:lnSpc>
            </a:pPr>
            <a:r>
              <a:rPr lang="en-US" dirty="0"/>
              <a:t>Network architecture, IP address space, operating systems, versions of software applications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Could be technical or non-technical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Helps the attacker accomplish his objectives in a better way</a:t>
            </a:r>
          </a:p>
          <a:p>
            <a:pPr marL="692150" lvl="1" indent="-347663">
              <a:lnSpc>
                <a:spcPct val="90000"/>
              </a:lnSpc>
            </a:pPr>
            <a:r>
              <a:rPr lang="en-US" dirty="0"/>
              <a:t>Less obtrusive, more efficient, helps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42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3711</TotalTime>
  <Words>1325</Words>
  <Application>Microsoft Office PowerPoint</Application>
  <PresentationFormat>On-screen Show (4:3)</PresentationFormat>
  <Paragraphs>225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Origin</vt:lpstr>
      <vt:lpstr>OpenOffice.org</vt:lpstr>
      <vt:lpstr>Introduction to Network Attacks</vt:lpstr>
      <vt:lpstr>Announcements</vt:lpstr>
      <vt:lpstr>Outline</vt:lpstr>
      <vt:lpstr>Terminology Review</vt:lpstr>
      <vt:lpstr>Network Attacks</vt:lpstr>
      <vt:lpstr>Network Attacks (cont.)</vt:lpstr>
      <vt:lpstr>Security Breach as a Process</vt:lpstr>
      <vt:lpstr>Phases of Attack</vt:lpstr>
      <vt:lpstr>Phase I: Reconnaissance</vt:lpstr>
      <vt:lpstr>Phase I: Reconnaissance (cont.)</vt:lpstr>
      <vt:lpstr>Phase II: Exploitation</vt:lpstr>
      <vt:lpstr>Phase III: Reinforcement</vt:lpstr>
      <vt:lpstr>Phase IV: Consolidation</vt:lpstr>
      <vt:lpstr>Phase V: Pillage</vt:lpstr>
      <vt:lpstr>Phases of Attack</vt:lpstr>
      <vt:lpstr>Another Model of Attack Process</vt:lpstr>
      <vt:lpstr>Classifying Attacks</vt:lpstr>
      <vt:lpstr>Attack Origin</vt:lpstr>
      <vt:lpstr>Attack Organization</vt:lpstr>
      <vt:lpstr>Attack Dynamics</vt:lpstr>
      <vt:lpstr>Classifying Threats</vt:lpstr>
      <vt:lpstr>Classifying Threats (cont.)</vt:lpstr>
      <vt:lpstr>Attacks are sophisticated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</dc:title>
  <dc:creator>Amir</dc:creator>
  <cp:lastModifiedBy>Amir</cp:lastModifiedBy>
  <cp:revision>514</cp:revision>
  <dcterms:created xsi:type="dcterms:W3CDTF">2006-08-16T00:00:00Z</dcterms:created>
  <dcterms:modified xsi:type="dcterms:W3CDTF">2013-01-30T23:13:05Z</dcterms:modified>
</cp:coreProperties>
</file>